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5"/>
  </p:notesMasterIdLst>
  <p:sldIdLst>
    <p:sldId id="287" r:id="rId4"/>
    <p:sldId id="256" r:id="rId5"/>
    <p:sldId id="288" r:id="rId6"/>
    <p:sldId id="289" r:id="rId7"/>
    <p:sldId id="290" r:id="rId8"/>
    <p:sldId id="321" r:id="rId9"/>
    <p:sldId id="322" r:id="rId10"/>
    <p:sldId id="295" r:id="rId11"/>
    <p:sldId id="296" r:id="rId12"/>
    <p:sldId id="299" r:id="rId13"/>
    <p:sldId id="300" r:id="rId14"/>
    <p:sldId id="301" r:id="rId15"/>
    <p:sldId id="302" r:id="rId16"/>
    <p:sldId id="294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6" r:id="rId30"/>
    <p:sldId id="315" r:id="rId31"/>
    <p:sldId id="317" r:id="rId32"/>
    <p:sldId id="320" r:id="rId33"/>
    <p:sldId id="323" r:id="rId34"/>
    <p:sldId id="324" r:id="rId35"/>
    <p:sldId id="325" r:id="rId36"/>
    <p:sldId id="326" r:id="rId37"/>
    <p:sldId id="327" r:id="rId38"/>
    <p:sldId id="286" r:id="rId39"/>
    <p:sldId id="328" r:id="rId40"/>
    <p:sldId id="329" r:id="rId41"/>
    <p:sldId id="330" r:id="rId42"/>
    <p:sldId id="331" r:id="rId43"/>
    <p:sldId id="332" r:id="rId4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DE41F19-07E1-4E00-B3D8-BA2EF75484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7019635-6DC2-4653-9DFD-72B55FF9D3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3DC462F5-9105-4EE9-8164-4A7104F60E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A96B5C5-22FE-412D-8646-F113E629E07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321592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第六课 艺术飨宴──云门舞集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1F222B9-7F05-4F27-A787-9674A6C3B1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early stage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BBC75A3-B5E8-4CA3-A1ED-E3903F683F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初期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ECCA267-A2B0-48AE-9ABE-66FE57613D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chūqí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1823E9-3E35-4F32-ACE1-9E97CFE8F6B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973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EAE6692-48B1-4E68-ADAF-D649C9AAF7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possess, to have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351368A-C64A-4375-89BA-B3BE49AD46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具有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450B114-C549-4601-85D1-B4C10905BF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jùyǒu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32B00B2-A75B-4E97-AF9C-4D18248221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834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CD79E46-A98D-451B-B14D-7CF246CC3F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symbolic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1824095-8996-4A5E-A50A-524B79CD1E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象征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B85CFC7-2F45-44A9-9579-EBB76D757D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xiàngzhēng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84BEFDF-0684-4548-AB89-3FE7FB3E93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050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C47B6C-8917-44D8-BD64-4205AD969B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fresh and lively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5F0E80F-93EF-48F4-9BF1-D027CAE402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鲜活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6441F1-F308-4915-A9DC-0C076A93F3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xiānhuó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44653D9-86AA-483A-B9F1-81D2010C612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04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7F5831-9475-49FA-9D69-BB90300339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choreography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025B5C-2EC2-4484-9157-39B601C7E8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编舞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C7F835F-7F0A-49C5-B662-DD430BBAC2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biānwǔ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AF72D9-D90F-4BD0-814A-68D8B11E2FD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18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8C0CE8E-6D92-451E-AD11-6D847834F0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gorgeous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B819051-6836-4865-B08B-1FE63A6EA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华丽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22C2422-E58F-4513-9A90-0708E078DC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huálì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44CE768-E379-494E-B447-E815696FCB3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716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9C88CD-E077-4016-A439-C3C047DA05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graceful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790C0BA-5303-4EF9-AD89-E8A2E2171E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优美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1EB25C-CAEA-423B-90DF-5C94591FF2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yōuměi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A8EF65F-EF7F-4DB6-89C9-794BA8705ED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948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A0ECA76-AA1D-4B3B-981B-E61988B536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prosperity and decline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14151ED-1EB2-49DF-B845-807C7B6DE5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兴衰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D99B79F-9BE3-4219-9CBE-A792E9B197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xīngshuāi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C6A130-1D46-402B-8B53-54DB7D4EAB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0628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9349F11-A8D9-42CD-986F-A6B02A11DA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astonishing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BCBF717-BA9D-4E08-AAF9-0BD5463EFA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惊艳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53E0162-3380-436C-BC4F-A90B63E615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jīngyàn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6ABC04A-0B60-46FF-838A-58C926B0385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366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A5C0D53-7920-43F7-ACFB-22C1C88B01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enormous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A0228C1-E74F-4C05-AB35-AD5073FC9C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巨大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8A315D-3D43-4505-9F2C-352F69D8BC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jùdà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6A6C5FD-1DA4-4085-A091-253C4D5EDD7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464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found, to establish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创办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chuàngbàn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739C33B-C640-49C4-B2EB-5FD9A9C0B99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B1F84F-9E38-40C6-8DA3-45A08310A6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image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F5B90D5-E510-4814-9737-76FD84ED03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形象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CF6FC5-F8FF-4BC6-A8BA-1708D0904A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BF354BC-FC5F-4917-8FA4-0FDDC376D3D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877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5DFB141-0077-4C66-8986-63A4F649F9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picture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5387771-21A6-4C3D-8D12-14244DF63E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画面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6A832AE-33D7-4C23-B426-C74373F1F7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huàmiàn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0F2A61-4A2D-4DF5-B009-14FD1B238D5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890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D724944-C421-4488-AFE9-FFF36C3D35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rice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906813-6552-47B6-B528-9FED63F555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稻米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85461EA-F1C7-4706-85BE-2082C39BDA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dàomǐ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B1D6ED-F7AF-435A-B61B-F9281D9CF2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6390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FE4E96-3610-4315-8E01-E4206EF13D2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township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09FC6B0-2CEB-4BD4-886D-A0BABC2B96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乡镇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7F54EC-98C3-491A-B7DC-17FDB7D27E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xiāngzhèn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A6464C-CDF0-460D-9FCD-ECEE845CBA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5533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BA23C7D-46D9-4093-A164-07FC1B2F9B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harvest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68C2EF2-7CBA-4F3B-948F-05F8B673CB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收成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D5BB9CE-FD4D-4E01-B2B6-BC07CD8A8F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shōuchéng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F8D1FE8-EC34-405D-BF0F-976EAF8D3C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7405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21A1E63-B126-4CD1-9DFC-770E551F60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background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06A39CE-F785-4EA3-AF27-2441491C03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背景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6D45431-083F-4B4E-8015-8275A2590F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bèijǐng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D49887-7781-475C-BC0A-D4B435E61D7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2138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869614E-5515-4D21-86F8-5742F3AD60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paddy field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AAD28BB-78FA-4C1A-80CB-09E45CF729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稻田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3E6B4C3-3BEC-49C7-A2B8-C6F2A38D82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dàotián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6083EB-35D3-435D-89EC-8CB34DC3963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9776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0F51374-238E-4E5D-AC66-E0C8EA1109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audience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24ECB6A-3E5A-43C8-A831-55D747C400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观众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293D596-E568-430C-A25D-AB8F076293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guānzhòng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935B56E-0DFC-4E8A-A275-60AD9ACCF9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7821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58F751E-97E2-4DDC-9FCC-6CAE6ED3F9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become one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07C2894-45D5-4F75-B335-5A1E60C672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合而为一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4F02385-5626-4B63-87C2-476380D958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hé'érwéiyī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787CC68-9753-4BBE-8028-7D86E8F532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0323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269F3C2-2308-4AB4-BA78-1D2DB06DD4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sunlight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4CF1D52-A124-40AB-80C1-038E2A70AA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阳光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0170A83-2655-4619-B10C-C482AB1125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yángguāng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6655A7F-8E49-4371-8652-5286BAF9F8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093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41CA5B-7EBD-4039-A8BD-E42710D23D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serve as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6DC9F8-AEDF-4A01-A9AF-DB97C2D0AC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担任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9AEA2FB-5CF0-403B-A8C2-F9F7168E22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dānrèn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F022412-90C2-4533-98D8-815035D715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8949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1BBCECF-2F49-43DA-8F22-1967FD65B9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lead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6A6765-A62D-4D65-8260-F19699B058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带领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793D8CF-AA6D-4E63-A43A-780E30AC5E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dàilǐng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F30391-6CBD-4187-926C-AEF7FB3FE0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502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857A133-74A7-445B-942C-8FDE39FFC3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outdoor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7EFC939-3CCF-43B5-B690-0F7DD75E0E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户外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CE95473-BE85-433C-A81B-BC71B1CFE8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hùwài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79B5ABA-9D7C-4E2F-A107-181C58A4C1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7665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FF3F7B-E578-4BD5-AC39-DA3BF6D0F1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free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EE888AA-1654-4C71-89AA-EBA5589598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免费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4BD2CA3-D8D6-4C00-BF33-93713698BC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miǎnfèi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577659-CACC-4016-969C-52DA7144F5D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704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21B92B-0801-492A-AD8F-80F49B0302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performance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7A14DCD-1B69-46C9-B2D0-8C0BF474A1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公演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1B1B20-435D-40D7-93A3-7CB99FEC9C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gōngyǎn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49D18D-9C8F-46E6-A96D-F0C3B5A2602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6481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5D7A9FC-BF7A-42A2-B2A3-1F0E3B6D13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more than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82EC673-B43D-455A-BC16-04C82ECF6D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上</a:t>
            </a:r>
            <a:r>
              <a:rPr lang="en-US" altLang="zh-TW" dirty="0"/>
              <a:t>~</a:t>
            </a:r>
            <a:endParaRPr lang="zh-TW" altLang="en-US" dirty="0"/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84AB6D-0850-42F0-B75C-CD0C42A43B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88F2A4-920F-47E9-8518-84508A882A0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6326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ADEAA6-E499-4DAE-8E33-42391607C8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participate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0479F1-EE8A-419E-A8B8-1B83740201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参与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26BEF7-A386-4B15-8022-37FFBB31AA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cānyù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09B3CDB-33E1-4902-A757-4F3A799F40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0251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Tale of the White Serpent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白蛇传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Báishézhuàn</a:t>
            </a:r>
            <a:endParaRPr lang="zh-TW" altLang="en-US" dirty="0"/>
          </a:p>
        </p:txBody>
      </p:sp>
      <p:sp>
        <p:nvSpPr>
          <p:cNvPr id="8" name="文字版面配置區 13">
            <a:extLst>
              <a:ext uri="{FF2B5EF4-FFF2-40B4-BE49-F238E27FC236}">
                <a16:creationId xmlns:a16="http://schemas.microsoft.com/office/drawing/2014/main" id="{AE75BEE6-4BA8-4EF5-A009-65313A713BDF}"/>
              </a:ext>
            </a:extLst>
          </p:cNvPr>
          <p:cNvSpPr txBox="1">
            <a:spLocks/>
          </p:cNvSpPr>
          <p:nvPr/>
        </p:nvSpPr>
        <p:spPr>
          <a:xfrm>
            <a:off x="6900420" y="5175316"/>
            <a:ext cx="5106523" cy="1546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TW" altLang="en-US" sz="1800" dirty="0">
                <a:ea typeface="標楷體" panose="03000509000000000000" pitchFamily="65" charset="-120"/>
              </a:rPr>
              <a:t>林怀民创作的舞蹈，一九七五年在新加坡首演，取材自中国民间故事</a:t>
            </a:r>
            <a:r>
              <a:rPr lang="en-US" altLang="zh-TW" sz="1800" dirty="0">
                <a:ea typeface="標楷體" panose="03000509000000000000" pitchFamily="65" charset="-120"/>
              </a:rPr>
              <a:t>《</a:t>
            </a:r>
            <a:r>
              <a:rPr lang="zh-TW" altLang="en-US" sz="1800" dirty="0">
                <a:ea typeface="標楷體" panose="03000509000000000000" pitchFamily="65" charset="-120"/>
              </a:rPr>
              <a:t>白蛇传</a:t>
            </a:r>
            <a:r>
              <a:rPr lang="en-US" altLang="zh-TW" sz="1800" dirty="0">
                <a:ea typeface="標楷體" panose="03000509000000000000" pitchFamily="65" charset="-120"/>
              </a:rPr>
              <a:t>》</a:t>
            </a:r>
            <a:r>
              <a:rPr lang="zh-TW" altLang="en-US" sz="1800" dirty="0">
                <a:ea typeface="標楷體" panose="03000509000000000000" pitchFamily="65" charset="-120"/>
              </a:rPr>
              <a:t>。</a:t>
            </a:r>
            <a:endParaRPr lang="en-US" altLang="zh-TW" sz="1800" dirty="0">
              <a:ea typeface="標楷體" panose="03000509000000000000" pitchFamily="65" charset="-120"/>
            </a:endParaRPr>
          </a:p>
          <a:p>
            <a:pPr algn="just"/>
            <a:r>
              <a:rPr lang="en-US" altLang="zh-TW" sz="1800" dirty="0">
                <a:ea typeface="標楷體" panose="03000509000000000000" pitchFamily="65" charset="-120"/>
              </a:rPr>
              <a:t>A dance choreographed by LIN </a:t>
            </a:r>
            <a:r>
              <a:rPr lang="en-US" altLang="zh-TW" sz="1800" dirty="0" err="1">
                <a:ea typeface="標楷體" panose="03000509000000000000" pitchFamily="65" charset="-120"/>
              </a:rPr>
              <a:t>Hwai</a:t>
            </a:r>
            <a:r>
              <a:rPr lang="en-US" altLang="zh-TW" sz="1800" dirty="0">
                <a:ea typeface="標楷體" panose="03000509000000000000" pitchFamily="65" charset="-120"/>
              </a:rPr>
              <a:t>-min premiered in Singapore in 1975, drawing inspiration from the Chinese folk tale “The Tale of the White Serpent."</a:t>
            </a:r>
            <a:endParaRPr lang="zh-TW" altLang="en-US" sz="1800" dirty="0">
              <a:ea typeface="標楷體" panose="03000509000000000000" pitchFamily="65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B2A52C6-0904-4EEA-BDE0-714DA40B49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D85958D-E19F-4F52-958C-2EE65AEB76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Peking opera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BAECE35-12F9-42B1-BE48-DE12F23044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京剧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927FAB4C-8283-4561-B6A2-CD64DFA5A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Jīngjù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581495A-7539-4744-8BFF-406C06ABA5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4236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42AFE84-4FC9-4F28-9A8A-407059F660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/>
              <a:t>The Dream of the Red Chamber</a:t>
            </a:r>
            <a:endParaRPr lang="zh-TW" altLang="en-US" sz="3200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0EF66A1-42C5-497F-884F-DB4B004F26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红楼梦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10A4D4D0-3078-4EA6-AF13-1B55D207F1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Hónglóumèng</a:t>
            </a:r>
            <a:endParaRPr lang="zh-TW" altLang="en-US" dirty="0"/>
          </a:p>
        </p:txBody>
      </p:sp>
      <p:sp>
        <p:nvSpPr>
          <p:cNvPr id="6" name="文字版面配置區 13">
            <a:extLst>
              <a:ext uri="{FF2B5EF4-FFF2-40B4-BE49-F238E27FC236}">
                <a16:creationId xmlns:a16="http://schemas.microsoft.com/office/drawing/2014/main" id="{D0FAB2EE-FADD-48D7-AB58-E104E7E1CF23}"/>
              </a:ext>
            </a:extLst>
          </p:cNvPr>
          <p:cNvSpPr txBox="1">
            <a:spLocks/>
          </p:cNvSpPr>
          <p:nvPr/>
        </p:nvSpPr>
        <p:spPr>
          <a:xfrm>
            <a:off x="6004875" y="5175316"/>
            <a:ext cx="6002070" cy="1546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TW" altLang="en-US" sz="1800" dirty="0">
                <a:ea typeface="標楷體" panose="03000509000000000000" pitchFamily="65" charset="-120"/>
              </a:rPr>
              <a:t>林怀民创作的舞蹈，一九八三年首演。灵感来自中国清代著名小说，曹雪芹所写的同名作品</a:t>
            </a:r>
            <a:r>
              <a:rPr lang="en-US" altLang="zh-TW" sz="1800" dirty="0">
                <a:ea typeface="標楷體" panose="03000509000000000000" pitchFamily="65" charset="-120"/>
              </a:rPr>
              <a:t>《</a:t>
            </a:r>
            <a:r>
              <a:rPr lang="zh-TW" altLang="en-US" sz="1800" dirty="0">
                <a:ea typeface="標楷體" panose="03000509000000000000" pitchFamily="65" charset="-120"/>
              </a:rPr>
              <a:t>红楼梦</a:t>
            </a:r>
            <a:r>
              <a:rPr lang="en-US" altLang="zh-TW" sz="1800" dirty="0">
                <a:ea typeface="標楷體" panose="03000509000000000000" pitchFamily="65" charset="-120"/>
              </a:rPr>
              <a:t>》</a:t>
            </a:r>
            <a:r>
              <a:rPr lang="zh-TW" altLang="en-US" sz="1800" dirty="0">
                <a:ea typeface="標楷體" panose="03000509000000000000" pitchFamily="65" charset="-120"/>
              </a:rPr>
              <a:t>。</a:t>
            </a:r>
          </a:p>
          <a:p>
            <a:pPr algn="just"/>
            <a:r>
              <a:rPr lang="en-US" altLang="zh-TW" sz="1800" dirty="0">
                <a:ea typeface="標楷體" panose="03000509000000000000" pitchFamily="65" charset="-120"/>
              </a:rPr>
              <a:t>The dance choreographed by LIN </a:t>
            </a:r>
            <a:r>
              <a:rPr lang="en-US" altLang="zh-TW" sz="1800" dirty="0" err="1">
                <a:ea typeface="標楷體" panose="03000509000000000000" pitchFamily="65" charset="-120"/>
              </a:rPr>
              <a:t>Hwai</a:t>
            </a:r>
            <a:r>
              <a:rPr lang="en-US" altLang="zh-TW" sz="1800" dirty="0">
                <a:ea typeface="標楷體" panose="03000509000000000000" pitchFamily="65" charset="-120"/>
              </a:rPr>
              <a:t>-min premiered in 1983. Its inspiration stems from the renowned Qing Dynasty novel “The Dream of the Red Chamber," written by Cao </a:t>
            </a:r>
            <a:r>
              <a:rPr lang="en-US" altLang="zh-TW" sz="1800" dirty="0" err="1">
                <a:ea typeface="標楷體" panose="03000509000000000000" pitchFamily="65" charset="-120"/>
              </a:rPr>
              <a:t>Xueqin</a:t>
            </a:r>
            <a:r>
              <a:rPr lang="en-US" altLang="zh-TW" sz="1800" dirty="0">
                <a:ea typeface="標楷體" panose="03000509000000000000" pitchFamily="65" charset="-120"/>
              </a:rPr>
              <a:t>.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0C63B43-3082-488B-95C0-1928C788311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6057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D518BA1-7799-4283-B1D8-3F00449687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Cursive: A Trilogy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724B78B-B014-4CCA-B726-5088DC62CF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行草三部曲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D2C1EB7B-2736-433C-B101-2F2689EC20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Xíngcǎo</a:t>
            </a:r>
            <a:r>
              <a:rPr lang="en-US" altLang="zh-TW" dirty="0"/>
              <a:t> </a:t>
            </a:r>
            <a:r>
              <a:rPr lang="en-US" altLang="zh-TW" dirty="0" err="1"/>
              <a:t>sān</a:t>
            </a:r>
            <a:r>
              <a:rPr lang="en-US" altLang="zh-TW" dirty="0"/>
              <a:t> </a:t>
            </a:r>
            <a:r>
              <a:rPr lang="en-US" altLang="zh-TW" dirty="0" err="1"/>
              <a:t>bù</a:t>
            </a:r>
            <a:r>
              <a:rPr lang="en-US" altLang="zh-TW" dirty="0"/>
              <a:t> </a:t>
            </a:r>
            <a:r>
              <a:rPr lang="en-US" altLang="zh-TW" dirty="0" err="1"/>
              <a:t>qǔ</a:t>
            </a:r>
            <a:endParaRPr lang="zh-TW" altLang="en-US" dirty="0"/>
          </a:p>
        </p:txBody>
      </p:sp>
      <p:sp>
        <p:nvSpPr>
          <p:cNvPr id="6" name="文字版面配置區 13">
            <a:extLst>
              <a:ext uri="{FF2B5EF4-FFF2-40B4-BE49-F238E27FC236}">
                <a16:creationId xmlns:a16="http://schemas.microsoft.com/office/drawing/2014/main" id="{4905A365-7114-4F04-9DE9-81C936D9994A}"/>
              </a:ext>
            </a:extLst>
          </p:cNvPr>
          <p:cNvSpPr txBox="1">
            <a:spLocks/>
          </p:cNvSpPr>
          <p:nvPr/>
        </p:nvSpPr>
        <p:spPr>
          <a:xfrm>
            <a:off x="4402318" y="5175316"/>
            <a:ext cx="7604626" cy="1546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TW" altLang="en-US" sz="1800" dirty="0">
                <a:ea typeface="標楷體" panose="03000509000000000000" pitchFamily="65" charset="-120"/>
              </a:rPr>
              <a:t>林怀民根据中国书法艺术创作的舞蹈。「行草三部曲」是一个系列舞作的统称，涵盖了二〇〇一年的</a:t>
            </a:r>
            <a:r>
              <a:rPr lang="en-US" altLang="zh-TW" sz="1800" dirty="0">
                <a:ea typeface="標楷體" panose="03000509000000000000" pitchFamily="65" charset="-120"/>
              </a:rPr>
              <a:t>《</a:t>
            </a:r>
            <a:r>
              <a:rPr lang="zh-TW" altLang="en-US" sz="1800" dirty="0">
                <a:ea typeface="標楷體" panose="03000509000000000000" pitchFamily="65" charset="-120"/>
              </a:rPr>
              <a:t>行草</a:t>
            </a:r>
            <a:r>
              <a:rPr lang="en-US" altLang="zh-TW" sz="1800" dirty="0">
                <a:ea typeface="標楷體" panose="03000509000000000000" pitchFamily="65" charset="-120"/>
              </a:rPr>
              <a:t>》</a:t>
            </a:r>
            <a:r>
              <a:rPr lang="zh-TW" altLang="en-US" sz="1800" dirty="0">
                <a:ea typeface="標楷體" panose="03000509000000000000" pitchFamily="65" charset="-120"/>
              </a:rPr>
              <a:t>、二〇〇三年的</a:t>
            </a:r>
            <a:r>
              <a:rPr lang="en-US" altLang="zh-TW" sz="1800" dirty="0">
                <a:ea typeface="標楷體" panose="03000509000000000000" pitchFamily="65" charset="-120"/>
              </a:rPr>
              <a:t>《</a:t>
            </a:r>
            <a:r>
              <a:rPr lang="zh-TW" altLang="en-US" sz="1800" dirty="0">
                <a:ea typeface="標楷體" panose="03000509000000000000" pitchFamily="65" charset="-120"/>
              </a:rPr>
              <a:t>松烟</a:t>
            </a:r>
            <a:r>
              <a:rPr lang="en-US" altLang="zh-TW" sz="1800" dirty="0">
                <a:ea typeface="標楷體" panose="03000509000000000000" pitchFamily="65" charset="-120"/>
              </a:rPr>
              <a:t>》</a:t>
            </a:r>
            <a:r>
              <a:rPr lang="zh-TW" altLang="en-US" sz="1800" dirty="0">
                <a:ea typeface="標楷體" panose="03000509000000000000" pitchFamily="65" charset="-120"/>
              </a:rPr>
              <a:t>及二〇〇五年的</a:t>
            </a:r>
            <a:r>
              <a:rPr lang="en-US" altLang="zh-TW" sz="1800" dirty="0">
                <a:ea typeface="標楷體" panose="03000509000000000000" pitchFamily="65" charset="-120"/>
              </a:rPr>
              <a:t>《</a:t>
            </a:r>
            <a:r>
              <a:rPr lang="zh-TW" altLang="en-US" sz="1800" dirty="0">
                <a:ea typeface="標楷體" panose="03000509000000000000" pitchFamily="65" charset="-120"/>
              </a:rPr>
              <a:t>狂草</a:t>
            </a:r>
            <a:r>
              <a:rPr lang="en-US" altLang="zh-TW" sz="1800" dirty="0">
                <a:ea typeface="標楷體" panose="03000509000000000000" pitchFamily="65" charset="-120"/>
              </a:rPr>
              <a:t>》</a:t>
            </a:r>
            <a:r>
              <a:rPr lang="zh-TW" altLang="en-US" sz="1800" dirty="0">
                <a:ea typeface="標楷體" panose="03000509000000000000" pitchFamily="65" charset="-120"/>
              </a:rPr>
              <a:t>。</a:t>
            </a:r>
          </a:p>
          <a:p>
            <a:pPr algn="just"/>
            <a:r>
              <a:rPr lang="en-US" altLang="zh-TW" sz="1800" dirty="0">
                <a:ea typeface="標楷體" panose="03000509000000000000" pitchFamily="65" charset="-120"/>
              </a:rPr>
              <a:t>A dance choreographed by LIN </a:t>
            </a:r>
            <a:r>
              <a:rPr lang="en-US" altLang="zh-TW" sz="1800" dirty="0" err="1">
                <a:ea typeface="標楷體" panose="03000509000000000000" pitchFamily="65" charset="-120"/>
              </a:rPr>
              <a:t>Hwai</a:t>
            </a:r>
            <a:r>
              <a:rPr lang="en-US" altLang="zh-TW" sz="1800" dirty="0">
                <a:ea typeface="標楷體" panose="03000509000000000000" pitchFamily="65" charset="-120"/>
              </a:rPr>
              <a:t>-min which based on the art of Chinese calligraphy. "Cursive: A Trilogy" is a collective name for a series of dance works, including "Cursive" in 2001, "Pine Smoke" in 2003 and "Wild Cursive" in 2005.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AA186AA-7185-4E2D-8F44-89927693E82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385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BD8E51-1676-48C7-9258-72230703B4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director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792D7FB-4A37-467C-8086-4C5F068B88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总监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DBFDC3-52CF-4E9C-A47C-C4BE867D52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zǒngjiān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D17A850-5023-417B-85EC-05612D8BE3F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6704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0E82B51-4F6B-4A46-8D57-940C633C90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 err="1"/>
              <a:t>Chishang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91C7A791-DBD5-4A38-BDD6-0EF9E6123C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池上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2709CB3E-9999-4230-8652-09075467F3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Chíshàng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A42E4E4-A85B-40DF-8CD4-76CAED19E60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6175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2D20472-32BC-44D3-8CB2-D7975B83CB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Rice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4426442-59CC-4B14-91A7-76FF73461C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稻禾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235981A4-EC56-400E-9163-E097AF4201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dàohé</a:t>
            </a:r>
            <a:endParaRPr lang="zh-TW" altLang="en-US" dirty="0"/>
          </a:p>
        </p:txBody>
      </p:sp>
      <p:sp>
        <p:nvSpPr>
          <p:cNvPr id="6" name="文字版面配置區 13">
            <a:extLst>
              <a:ext uri="{FF2B5EF4-FFF2-40B4-BE49-F238E27FC236}">
                <a16:creationId xmlns:a16="http://schemas.microsoft.com/office/drawing/2014/main" id="{A706F81D-A4A5-487A-B392-5365CD30ACE2}"/>
              </a:ext>
            </a:extLst>
          </p:cNvPr>
          <p:cNvSpPr txBox="1">
            <a:spLocks/>
          </p:cNvSpPr>
          <p:nvPr/>
        </p:nvSpPr>
        <p:spPr>
          <a:xfrm>
            <a:off x="4128940" y="5175316"/>
            <a:ext cx="7878004" cy="1546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TW" altLang="en-US" sz="1800" dirty="0">
                <a:ea typeface="標楷體" panose="03000509000000000000" pitchFamily="65" charset="-120"/>
              </a:rPr>
              <a:t>林怀民创作的舞蹈，灵感来自稻米的故乡「池上」，跟着农人一起收割创作而成。二〇一三年在「池上」的稻田中演出。</a:t>
            </a:r>
          </a:p>
          <a:p>
            <a:pPr algn="just"/>
            <a:r>
              <a:rPr lang="en-US" altLang="zh-TW" sz="1800" dirty="0">
                <a:ea typeface="標楷體" panose="03000509000000000000" pitchFamily="65" charset="-120"/>
              </a:rPr>
              <a:t>A dance choreographed by LIN </a:t>
            </a:r>
            <a:r>
              <a:rPr lang="en-US" altLang="zh-TW" sz="1800" dirty="0" err="1">
                <a:ea typeface="標楷體" panose="03000509000000000000" pitchFamily="65" charset="-120"/>
              </a:rPr>
              <a:t>Hwai</a:t>
            </a:r>
            <a:r>
              <a:rPr lang="en-US" altLang="zh-TW" sz="1800" dirty="0">
                <a:ea typeface="標楷體" panose="03000509000000000000" pitchFamily="65" charset="-120"/>
              </a:rPr>
              <a:t>-min, inspired by the rice farmers of </a:t>
            </a:r>
            <a:r>
              <a:rPr lang="en-US" altLang="zh-TW" sz="1800" dirty="0" err="1">
                <a:ea typeface="標楷體" panose="03000509000000000000" pitchFamily="65" charset="-120"/>
              </a:rPr>
              <a:t>Chishang</a:t>
            </a:r>
            <a:r>
              <a:rPr lang="en-US" altLang="zh-TW" sz="1800" dirty="0">
                <a:ea typeface="標楷體" panose="03000509000000000000" pitchFamily="65" charset="-120"/>
              </a:rPr>
              <a:t> during harvest. It was performed in the open rice field of </a:t>
            </a:r>
            <a:r>
              <a:rPr lang="en-US" altLang="zh-TW" sz="1800" dirty="0" err="1">
                <a:ea typeface="標楷體" panose="03000509000000000000" pitchFamily="65" charset="-120"/>
              </a:rPr>
              <a:t>Chishang</a:t>
            </a:r>
            <a:r>
              <a:rPr lang="en-US" altLang="zh-TW" sz="1800" dirty="0">
                <a:ea typeface="標楷體" panose="03000509000000000000" pitchFamily="65" charset="-120"/>
              </a:rPr>
              <a:t> in 2013.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E68EF39D-EF3D-4E65-829B-2254737185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532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3CFA418-D872-4E21-A49A-AFDEFB8001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piece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B3560AD-5DFA-48C7-85AD-A8C160479A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4A7B0E8-E425-4154-BE3D-915C3ED009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2C4F86-C147-4692-8F18-24C1451BFE4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579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DB98B98-3165-4507-86B6-0812586751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tour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5A9B88B-C60E-401C-8886-3A32F69197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巡回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5881CAC-1242-48EF-926B-667777FD5B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xúnhuí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EC674F-B370-4F67-8ACA-5434118E10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645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12CFDDF-B60E-48E4-AEDA-2CBC1D9383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praise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FA1EC11-8804-4AED-A397-0BBACA93A1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赞美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A3A81FA-92D4-4F86-9C35-442646E60F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zànměi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D3A520-59A1-436C-B7B2-93FC70E7F9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586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93A653C-67CE-48BD-B3F8-6E905BBC6E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EBF8D8B-DB35-4008-860F-604AA2AE57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阶段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FC3D4B-7014-4D05-9807-BB633345B3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446877-EDEC-4245-AE73-40A90616063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78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639672-15F0-4264-B9FD-41F51E17FF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closely related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20A94AE-0BBA-4A6D-AD08-2ECB2F43D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息息相关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3F9F121-228D-40D9-B014-58B39DA220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xíxíxiāngguān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AC36A9B-D378-47A5-9138-7D753AED8AB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884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</TotalTime>
  <Words>639</Words>
  <Application>Microsoft Office PowerPoint</Application>
  <PresentationFormat>寬螢幕</PresentationFormat>
  <Paragraphs>209</Paragraphs>
  <Slides>41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41</vt:i4>
      </vt:variant>
    </vt:vector>
  </HeadingPairs>
  <TitlesOfParts>
    <vt:vector size="50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创办</vt:lpstr>
      <vt:lpstr>担任</vt:lpstr>
      <vt:lpstr>总监</vt:lpstr>
      <vt:lpstr>支</vt:lpstr>
      <vt:lpstr>巡回</vt:lpstr>
      <vt:lpstr>赞美</vt:lpstr>
      <vt:lpstr>阶段</vt:lpstr>
      <vt:lpstr>息息相关</vt:lpstr>
      <vt:lpstr>初期</vt:lpstr>
      <vt:lpstr>具有</vt:lpstr>
      <vt:lpstr>象征</vt:lpstr>
      <vt:lpstr>鲜活</vt:lpstr>
      <vt:lpstr>编舞</vt:lpstr>
      <vt:lpstr>华丽</vt:lpstr>
      <vt:lpstr>优美</vt:lpstr>
      <vt:lpstr>兴衰</vt:lpstr>
      <vt:lpstr>惊艳</vt:lpstr>
      <vt:lpstr>巨大</vt:lpstr>
      <vt:lpstr>形象</vt:lpstr>
      <vt:lpstr>画面</vt:lpstr>
      <vt:lpstr>稻米</vt:lpstr>
      <vt:lpstr>乡镇</vt:lpstr>
      <vt:lpstr>收成</vt:lpstr>
      <vt:lpstr>背景</vt:lpstr>
      <vt:lpstr>稻田</vt:lpstr>
      <vt:lpstr>观众</vt:lpstr>
      <vt:lpstr>合而为一</vt:lpstr>
      <vt:lpstr>阳光</vt:lpstr>
      <vt:lpstr>带领</vt:lpstr>
      <vt:lpstr>户外</vt:lpstr>
      <vt:lpstr>免费</vt:lpstr>
      <vt:lpstr>公演</vt:lpstr>
      <vt:lpstr>上~</vt:lpstr>
      <vt:lpstr>参与</vt:lpstr>
      <vt:lpstr>白蛇传</vt:lpstr>
      <vt:lpstr>京剧</vt:lpstr>
      <vt:lpstr>红楼梦</vt:lpstr>
      <vt:lpstr>行草三部曲</vt:lpstr>
      <vt:lpstr>池上</vt:lpstr>
      <vt:lpstr>稻禾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40</cp:revision>
  <dcterms:created xsi:type="dcterms:W3CDTF">2024-07-26T00:45:44Z</dcterms:created>
  <dcterms:modified xsi:type="dcterms:W3CDTF">2026-04-24T07:45:23Z</dcterms:modified>
</cp:coreProperties>
</file>